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30" d="100"/>
          <a:sy n="130" d="100"/>
        </p:scale>
        <p:origin x="17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3DE79F-041A-49FC-8964-EE4E66AFE097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2DAD0E-B957-412B-9FA4-0AB31AEEF4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0563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DAD0E-B957-412B-9FA4-0AB31AEEF47B}" type="slidenum">
              <a:rPr lang="ar-SY" smtClean="0"/>
              <a:t>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5234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133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5521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1989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7925-181F-4EDB-A758-CFF2D43196C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A524-BE9A-402F-8C03-DA3A010CE5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8261" y="1315697"/>
            <a:ext cx="4048303" cy="97172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2461" y="2453635"/>
            <a:ext cx="1477235" cy="58769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891244" y="2453824"/>
            <a:ext cx="1106475" cy="587698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3171085" y="2453635"/>
            <a:ext cx="1169677" cy="58783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740156" y="5136103"/>
            <a:ext cx="3981679" cy="737222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6691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5522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3991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6298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989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6581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2492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1113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B287-70B2-491B-8514-CDCA0039F6B2}" type="datetimeFigureOut">
              <a:rPr lang="ar-SY" smtClean="0"/>
              <a:t>07/12/1443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FAE0-77E3-4507-90F3-09839AB95BD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305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Zhou%20N%5bAuthor%5d&amp;cauthor=true&amp;cauthor_uid=23646423" TargetMode="Externa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hyperlink" Target="https://www.ncbi.nlm.nih.gov/pubmed/?term=Di%20Stadio%20A%5bAuthor%5d&amp;cauthor=true&amp;cauthor_uid=31418713" TargetMode="External"/><Relationship Id="rId21" Type="http://schemas.openxmlformats.org/officeDocument/2006/relationships/image" Target="../media/image12.emf"/><Relationship Id="rId7" Type="http://schemas.openxmlformats.org/officeDocument/2006/relationships/hyperlink" Target="https://www.ncbi.nlm.nih.gov/pubmed/?term=Pan%20T%5bAuthor%5d&amp;cauthor=true&amp;cauthor_uid=23646423" TargetMode="External"/><Relationship Id="rId12" Type="http://schemas.openxmlformats.org/officeDocument/2006/relationships/image" Target="../media/image3.emf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cbi.nlm.nih.gov/pubmed/?term=Wang%20Y%5bAuthor%5d&amp;cauthor=true&amp;cauthor_uid=23646423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ncbi.nlm.nih.gov/pubmed/?term=De%20Lucia%20A%5bAuthor%5d&amp;cauthor=true&amp;cauthor_uid=31418713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openxmlformats.org/officeDocument/2006/relationships/hyperlink" Target="https://www.ncbi.nlm.nih.gov/pubmed/?term=Dipietro%20L%5bAuthor%5d&amp;cauthor=true&amp;cauthor_uid=31418713" TargetMode="External"/><Relationship Id="rId9" Type="http://schemas.openxmlformats.org/officeDocument/2006/relationships/hyperlink" Target="https://www.ncbi.nlm.nih.gov/pubmed/?term=Ma%20F%5bAuthor%5d&amp;cauthor=true&amp;cauthor_uid=23646423" TargetMode="External"/><Relationship Id="rId1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arallelogram 127"/>
          <p:cNvSpPr/>
          <p:nvPr/>
        </p:nvSpPr>
        <p:spPr>
          <a:xfrm>
            <a:off x="6622648" y="2178789"/>
            <a:ext cx="2155629" cy="231501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37" name="Parallelogram 36"/>
          <p:cNvSpPr/>
          <p:nvPr/>
        </p:nvSpPr>
        <p:spPr>
          <a:xfrm>
            <a:off x="3703783" y="2171015"/>
            <a:ext cx="2155629" cy="231501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1" name="Parallelogram 40"/>
          <p:cNvSpPr/>
          <p:nvPr/>
        </p:nvSpPr>
        <p:spPr>
          <a:xfrm>
            <a:off x="707321" y="2155732"/>
            <a:ext cx="2155629" cy="231501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2719" y="4923760"/>
            <a:ext cx="8569884" cy="867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3" name="Parallelogram 132"/>
          <p:cNvSpPr/>
          <p:nvPr/>
        </p:nvSpPr>
        <p:spPr>
          <a:xfrm>
            <a:off x="6098843" y="5858307"/>
            <a:ext cx="2728663" cy="219998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12719" y="6110195"/>
            <a:ext cx="8532561" cy="631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231582" y="2546924"/>
            <a:ext cx="2654419" cy="21197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ar-SY" dirty="0" smtClean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ctr"/>
            <a:endParaRPr lang="ar-SY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ctr"/>
            <a:endParaRPr lang="ar-SY" dirty="0" smtClean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ctr"/>
            <a:endParaRPr lang="ar-SY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ctr"/>
            <a:endParaRPr lang="ar-SY" dirty="0" smtClean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ctr"/>
            <a:endParaRPr lang="en-US" sz="1200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7" name="Parallelogram 126"/>
          <p:cNvSpPr/>
          <p:nvPr/>
        </p:nvSpPr>
        <p:spPr>
          <a:xfrm>
            <a:off x="6150334" y="1313973"/>
            <a:ext cx="2728663" cy="1980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759" y="1154577"/>
            <a:ext cx="7655175" cy="197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8319" tIns="14159" rIns="28319" bIns="14159" rtlCol="0">
            <a:spAutoFit/>
          </a:bodyPr>
          <a:lstStyle/>
          <a:p>
            <a:pPr algn="ctr"/>
            <a:r>
              <a:rPr lang="ar-SA" sz="11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الدكتور </a:t>
            </a:r>
            <a:r>
              <a:rPr lang="ar-SA" sz="1100" b="1" dirty="0" smtClean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المشرف</a:t>
            </a:r>
            <a:r>
              <a:rPr lang="ar-SY" sz="1100" b="1" dirty="0" smtClean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: الدكتور المهندس ممدوح منيف</a:t>
            </a:r>
            <a:endParaRPr lang="en-US" sz="1100" b="1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761" y="444093"/>
            <a:ext cx="8531672" cy="644148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ctr"/>
            <a:r>
              <a:rPr lang="ar-SA" sz="900" b="1" dirty="0"/>
              <a:t>التّقييـــــــم السّــــــمعـــي للأطفال بعـــــد إجـــــــراء زراعــــــــة الحـــــــلزون من خـــــــــــلال تطبيـــــــــق اختبــــــــار استجابـــــــــة جـــــــــذع الــــــدمـــــــاغ السّـــمعي </a:t>
            </a:r>
            <a:r>
              <a:rPr lang="ar-SA" sz="900" b="1" dirty="0" err="1" smtClean="0"/>
              <a:t>الكــــــــهربـــــــــائ</a:t>
            </a:r>
            <a:r>
              <a:rPr lang="ar-SA" sz="900" b="1" dirty="0" smtClean="0"/>
              <a:t>ـــــــــ</a:t>
            </a:r>
            <a:r>
              <a:rPr lang="ar-SY" sz="900" b="1" dirty="0" smtClean="0"/>
              <a:t>ي</a:t>
            </a:r>
          </a:p>
          <a:p>
            <a:pPr algn="ctr"/>
            <a:r>
              <a:rPr lang="en-US" sz="1400" b="1" dirty="0"/>
              <a:t>Hearing evaluation of Children after Cochlear Implant by Electric auditory Brainstem Response ( E-ABR ) Test</a:t>
            </a:r>
            <a:endParaRPr lang="en-US" sz="1400" dirty="0"/>
          </a:p>
          <a:p>
            <a:pPr algn="ctr"/>
            <a:endParaRPr lang="en-US" sz="1700" b="1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86288" y="1516245"/>
            <a:ext cx="8596315" cy="5253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48062" y="1331683"/>
            <a:ext cx="3456386" cy="213260"/>
          </a:xfrm>
          <a:prstGeom prst="rect">
            <a:avLst/>
          </a:prstGeom>
          <a:noFill/>
          <a:ln>
            <a:noFill/>
          </a:ln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12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الملخص</a:t>
            </a:r>
            <a:r>
              <a:rPr lang="ar-SA" sz="11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</a:t>
            </a:r>
            <a:endParaRPr lang="en-US" sz="11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5010" y="5865045"/>
            <a:ext cx="3161240" cy="213260"/>
          </a:xfrm>
          <a:prstGeom prst="rect">
            <a:avLst/>
          </a:prstGeom>
          <a:noFill/>
          <a:ln>
            <a:noFill/>
          </a:ln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12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المراجع</a:t>
            </a:r>
            <a:endParaRPr lang="en-US" sz="12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30878" y="1588981"/>
            <a:ext cx="8345872" cy="397926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r>
              <a:rPr lang="ar-SY" sz="800" dirty="0" smtClean="0"/>
              <a:t>فكرة البحث تتمثل ب</a:t>
            </a:r>
            <a:r>
              <a:rPr lang="ar-SA" sz="800" dirty="0" smtClean="0"/>
              <a:t>بتطبيق </a:t>
            </a:r>
            <a:r>
              <a:rPr lang="ar-SA" sz="800" dirty="0"/>
              <a:t>وتجريب اختبار تخطيط جذع الدماغ الكهربائي </a:t>
            </a:r>
            <a:r>
              <a:rPr lang="en-US" sz="800" dirty="0" err="1" smtClean="0"/>
              <a:t>eABR</a:t>
            </a:r>
            <a:r>
              <a:rPr lang="en-US" sz="800" dirty="0" smtClean="0"/>
              <a:t> </a:t>
            </a:r>
            <a:r>
              <a:rPr lang="ar-SY" sz="800" dirty="0" smtClean="0"/>
              <a:t> </a:t>
            </a:r>
            <a:r>
              <a:rPr lang="ar-SY" sz="800" dirty="0"/>
              <a:t>على عينة من مرضى </a:t>
            </a:r>
            <a:r>
              <a:rPr lang="ar-SY" sz="800" dirty="0" smtClean="0"/>
              <a:t>الزرع  </a:t>
            </a:r>
            <a:r>
              <a:rPr lang="ar-SY" sz="800" dirty="0"/>
              <a:t>في المنظمة السورية للأشخاص ذوي الإعاقة -آمال</a:t>
            </a:r>
            <a:r>
              <a:rPr lang="ar-SA" sz="800" dirty="0"/>
              <a:t>, لأن اختبار </a:t>
            </a:r>
            <a:r>
              <a:rPr lang="en-US" sz="800" dirty="0" err="1"/>
              <a:t>eABR</a:t>
            </a:r>
            <a:r>
              <a:rPr lang="ar-SY" sz="800" dirty="0"/>
              <a:t> هو الاختبار المعني بفحص أداء </a:t>
            </a:r>
            <a:r>
              <a:rPr lang="ar-SY" sz="800" dirty="0" err="1"/>
              <a:t>الكترودات</a:t>
            </a:r>
            <a:r>
              <a:rPr lang="ar-SY" sz="800" dirty="0"/>
              <a:t> الحلزون </a:t>
            </a:r>
            <a:r>
              <a:rPr lang="ar-SY" sz="800" dirty="0" smtClean="0"/>
              <a:t> المزروع </a:t>
            </a:r>
            <a:r>
              <a:rPr lang="ar-SY" sz="800" dirty="0"/>
              <a:t>كل على حدة</a:t>
            </a:r>
            <a:r>
              <a:rPr lang="ar-SY" sz="800" dirty="0" smtClean="0"/>
              <a:t>.</a:t>
            </a:r>
            <a:r>
              <a:rPr lang="ar-SY" sz="800" dirty="0"/>
              <a:t> وكانت النتائج تتلخص بكفاءة الاختبار في فحص </a:t>
            </a:r>
            <a:r>
              <a:rPr lang="ar-SY" sz="800" dirty="0" err="1"/>
              <a:t>إلكترودات</a:t>
            </a:r>
            <a:r>
              <a:rPr lang="ar-SY" sz="800" dirty="0"/>
              <a:t> الحلزون </a:t>
            </a:r>
            <a:r>
              <a:rPr lang="ar-SY" sz="800" dirty="0" smtClean="0"/>
              <a:t>المزروع </a:t>
            </a:r>
            <a:r>
              <a:rPr lang="ar-SY" sz="800" dirty="0"/>
              <a:t>لدى الأطفال والتأكد من أداء عملها, ومقارنة النتائج مع حالة المريض </a:t>
            </a:r>
            <a:r>
              <a:rPr lang="ar-SY" sz="800" dirty="0" smtClean="0"/>
              <a:t>السمعية والصحية</a:t>
            </a:r>
            <a:r>
              <a:rPr lang="ar-SY" sz="800" dirty="0" smtClean="0"/>
              <a:t>.</a:t>
            </a:r>
            <a:r>
              <a:rPr lang="ar-SY" sz="800" dirty="0"/>
              <a:t> إضافة إلى النتيجة التي تتلخص بضعف تأثر </a:t>
            </a:r>
            <a:r>
              <a:rPr lang="ar-SY" sz="800" dirty="0" err="1"/>
              <a:t>إلكترودات</a:t>
            </a:r>
            <a:r>
              <a:rPr lang="ar-SY" sz="800" dirty="0"/>
              <a:t> الحلزون المزروع خلال مدة حياة الطفل في الحالة الطبيعية</a:t>
            </a:r>
            <a:r>
              <a:rPr lang="ar-SY" sz="800" dirty="0" smtClean="0"/>
              <a:t>.</a:t>
            </a:r>
            <a:r>
              <a:rPr lang="ar-SA" sz="800" dirty="0"/>
              <a:t> والنتيجة التطبيقية المهمة للدراسة كانت بأنه </a:t>
            </a:r>
            <a:r>
              <a:rPr lang="ar-SY" sz="800" dirty="0"/>
              <a:t>طبق اختبار </a:t>
            </a:r>
            <a:r>
              <a:rPr lang="en-US" sz="800" dirty="0" smtClean="0"/>
              <a:t> </a:t>
            </a:r>
            <a:r>
              <a:rPr lang="en-US" sz="800" dirty="0" err="1" smtClean="0"/>
              <a:t>eABR</a:t>
            </a:r>
            <a:r>
              <a:rPr lang="en-US" sz="800" dirty="0" smtClean="0"/>
              <a:t> </a:t>
            </a:r>
            <a:r>
              <a:rPr lang="ar-SY" sz="800" dirty="0"/>
              <a:t>ولأول مرة في سورية للحصول على استجابات سمعية مستقرة ودقيقة مستخلصة كهربائيا وتقييم الوظائف السمعية لأطفال زراعة </a:t>
            </a:r>
            <a:r>
              <a:rPr lang="ar-SY" sz="800" dirty="0" smtClean="0"/>
              <a:t>الحلزو</a:t>
            </a:r>
            <a:r>
              <a:rPr lang="ar-SY" sz="800" dirty="0" smtClean="0"/>
              <a:t>ن.</a:t>
            </a:r>
            <a:endParaRPr lang="ar-SA" sz="7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622648" y="2212155"/>
            <a:ext cx="1800060" cy="182483"/>
          </a:xfrm>
          <a:prstGeom prst="rect">
            <a:avLst/>
          </a:prstGeom>
          <a:noFill/>
          <a:ln>
            <a:noFill/>
          </a:ln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10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القسم النظري</a:t>
            </a:r>
            <a:endParaRPr lang="en-US" sz="10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303083" y="2532818"/>
            <a:ext cx="2423166" cy="2244586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pPr marL="171450" indent="-171450">
              <a:buFontTx/>
              <a:buChar char="-"/>
            </a:pP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تشريح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الأذن وفيزيولوجيا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السمع.</a:t>
            </a:r>
          </a:p>
          <a:p>
            <a:pPr marL="171450" indent="-171450">
              <a:buFontTx/>
              <a:buChar char="-"/>
            </a:pP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زراعة الحلزون</a:t>
            </a:r>
            <a:endParaRPr lang="ar-SA" sz="600" dirty="0" smtClean="0">
              <a:solidFill>
                <a:srgbClr val="000000"/>
              </a:solidFill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مكونات الحلزون وآلية عمله وفق الشكل التالي:</a:t>
            </a:r>
          </a:p>
          <a:p>
            <a:pPr marL="171450" indent="-171450">
              <a:buFontTx/>
              <a:buChar char="-"/>
            </a:pPr>
            <a:endParaRPr lang="ar-SY" sz="800" b="1" dirty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endParaRPr lang="ar-SY" sz="800" b="1" dirty="0" smtClean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endParaRPr lang="ar-SY" sz="800" b="1" dirty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endParaRPr lang="ar-SY" sz="800" b="1" dirty="0" smtClean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endParaRPr lang="ar-SY" sz="800" b="1" dirty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endParaRPr lang="ar-SY" sz="800" b="1" dirty="0" smtClean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endParaRPr lang="ar-SY" sz="800" b="1" dirty="0">
              <a:latin typeface="Bahij TheSansArabic Plain" charset="-78"/>
              <a:cs typeface="Bahij TheSansArabic Plain" charset="-78"/>
            </a:endParaRPr>
          </a:p>
          <a:p>
            <a:endParaRPr lang="ar-SY" sz="800" b="1" dirty="0" smtClean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r>
              <a:rPr lang="ar-SY" sz="600" b="1" dirty="0" smtClean="0">
                <a:latin typeface="Bahij TheSansArabic Plain" charset="-78"/>
                <a:cs typeface="Bahij TheSansArabic Plain" charset="-78"/>
              </a:rPr>
              <a:t>تخطيط جذع </a:t>
            </a:r>
          </a:p>
          <a:p>
            <a:r>
              <a:rPr lang="ar-SY" sz="600" b="1" dirty="0" smtClean="0">
                <a:latin typeface="Bahij TheSansArabic Plain" charset="-78"/>
                <a:cs typeface="Bahij TheSansArabic Plain" charset="-78"/>
              </a:rPr>
              <a:t>       الدماغ </a:t>
            </a:r>
            <a:r>
              <a:rPr lang="en-US" sz="600" b="1" dirty="0" smtClean="0">
                <a:latin typeface="Bahij TheSansArabic Plain" charset="-78"/>
                <a:cs typeface="Bahij TheSansArabic Plain" charset="-78"/>
              </a:rPr>
              <a:t>ABR</a:t>
            </a:r>
            <a:r>
              <a:rPr lang="ar-SY" sz="600" b="1" dirty="0" smtClean="0">
                <a:latin typeface="Bahij TheSansArabic Plain" charset="-78"/>
                <a:cs typeface="Bahij TheSansArabic Plain" charset="-78"/>
              </a:rPr>
              <a:t>.</a:t>
            </a:r>
          </a:p>
          <a:p>
            <a:endParaRPr lang="ar-SY" sz="600" b="1" dirty="0" smtClean="0">
              <a:latin typeface="Bahij TheSansArabic Plain" charset="-78"/>
              <a:cs typeface="Bahij TheSansArabic Plain" charset="-78"/>
            </a:endParaRPr>
          </a:p>
          <a:p>
            <a:endParaRPr lang="ar-SY" sz="600" b="1" dirty="0" smtClean="0">
              <a:latin typeface="Bahij TheSansArabic Plain" charset="-78"/>
              <a:cs typeface="Bahij TheSansArabic Plain" charset="-78"/>
            </a:endParaRPr>
          </a:p>
          <a:p>
            <a:r>
              <a:rPr lang="ar-SY" sz="600" b="1" dirty="0" smtClean="0">
                <a:latin typeface="Bahij TheSansArabic Plain" charset="-78"/>
                <a:cs typeface="Bahij TheSansArabic Plain" charset="-78"/>
              </a:rPr>
              <a:t>-   تخطيط جذع </a:t>
            </a:r>
          </a:p>
          <a:p>
            <a:r>
              <a:rPr lang="ar-SY" sz="600" b="1" dirty="0">
                <a:latin typeface="Bahij TheSansArabic Plain" charset="-78"/>
                <a:cs typeface="Bahij TheSansArabic Plain" charset="-78"/>
              </a:rPr>
              <a:t> </a:t>
            </a:r>
            <a:r>
              <a:rPr lang="ar-SY" sz="600" b="1" dirty="0" smtClean="0">
                <a:latin typeface="Bahij TheSansArabic Plain" charset="-78"/>
                <a:cs typeface="Bahij TheSansArabic Plain" charset="-78"/>
              </a:rPr>
              <a:t>  الدماغ الكهربائي </a:t>
            </a:r>
            <a:r>
              <a:rPr lang="en-US" sz="600" b="1" dirty="0" err="1" smtClean="0">
                <a:latin typeface="Bahij TheSansArabic Plain" charset="-78"/>
                <a:cs typeface="Bahij TheSansArabic Plain" charset="-78"/>
              </a:rPr>
              <a:t>eABR</a:t>
            </a:r>
            <a:r>
              <a:rPr lang="ar-SY" sz="600" b="1" dirty="0" smtClean="0">
                <a:latin typeface="Bahij TheSansArabic Plain" charset="-78"/>
                <a:cs typeface="Bahij TheSansArabic Plain" charset="-78"/>
              </a:rPr>
              <a:t>.</a:t>
            </a:r>
          </a:p>
          <a:p>
            <a:pPr marL="171450" indent="-171450">
              <a:buFontTx/>
              <a:buChar char="-"/>
            </a:pPr>
            <a:endParaRPr lang="ar-SY" sz="800" b="1" dirty="0" smtClean="0">
              <a:latin typeface="Bahij TheSansArabic Plain" charset="-78"/>
              <a:cs typeface="Bahij TheSansArabic Plain" charset="-78"/>
            </a:endParaRPr>
          </a:p>
          <a:p>
            <a:pPr marL="171450" indent="-171450">
              <a:buFontTx/>
              <a:buChar char="-"/>
            </a:pPr>
            <a:endParaRPr lang="en-US" sz="800" dirty="0">
              <a:latin typeface="Bahij TheSansArabic Plain" charset="-78"/>
              <a:cs typeface="Bahij TheSansArabic Plain" charset="-78"/>
            </a:endParaRPr>
          </a:p>
          <a:p>
            <a:pPr algn="r" rtl="1"/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`</a:t>
            </a:r>
            <a:endParaRPr lang="ar-SA" sz="700" dirty="0">
              <a:solidFill>
                <a:srgbClr val="000000"/>
              </a:solidFill>
              <a:latin typeface="Bahij TheSansArabic Plain" charset="-78"/>
              <a:cs typeface="Bahij TheSansArabic Plain" charset="-78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-234842" y="6110418"/>
            <a:ext cx="9085040" cy="721092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pPr lvl="0"/>
            <a:r>
              <a:rPr lang="en-US" sz="300" dirty="0" smtClean="0"/>
              <a:t>1</a:t>
            </a:r>
            <a:r>
              <a:rPr lang="ar-SY" sz="300" dirty="0" smtClean="0"/>
              <a:t>-حجّار</a:t>
            </a:r>
            <a:r>
              <a:rPr lang="ar-SY" sz="300" dirty="0"/>
              <a:t>, محمد أكرم, (1419هـ-1998م), </a:t>
            </a:r>
            <a:r>
              <a:rPr lang="ar-SY" sz="300" b="1" u="sng" dirty="0"/>
              <a:t>أمراض الأذن والأنف والحنجرة والرّأس والعنق وجراحتها,</a:t>
            </a:r>
            <a:r>
              <a:rPr lang="ar-SY" sz="300" dirty="0"/>
              <a:t> دمشق: سوريا. جامعة دمشق, مطبعة الداودي, ص:</a:t>
            </a:r>
            <a:r>
              <a:rPr lang="en-US" sz="300" dirty="0"/>
              <a:t>535</a:t>
            </a:r>
            <a:r>
              <a:rPr lang="ar-SY" sz="300" dirty="0"/>
              <a:t>. </a:t>
            </a:r>
            <a:r>
              <a:rPr lang="en-US" sz="300" dirty="0" smtClean="0"/>
              <a:t>2-Letowsk,Tomas,2016.</a:t>
            </a:r>
            <a:r>
              <a:rPr lang="en-US" sz="300" b="1" u="sng" dirty="0" smtClean="0"/>
              <a:t>Auditory </a:t>
            </a:r>
            <a:r>
              <a:rPr lang="en-US" sz="300" b="1" u="sng" dirty="0"/>
              <a:t>Function: Physiology and Function of Hearing </a:t>
            </a:r>
            <a:r>
              <a:rPr lang="en-US" sz="300" b="1" u="sng" dirty="0" err="1"/>
              <a:t>System</a:t>
            </a:r>
            <a:r>
              <a:rPr lang="en-US" sz="300" dirty="0" err="1"/>
              <a:t>.Research</a:t>
            </a:r>
            <a:r>
              <a:rPr lang="en-US" sz="300" dirty="0"/>
              <a:t> Gate ,</a:t>
            </a:r>
            <a:r>
              <a:rPr lang="en-US" sz="300" dirty="0" smtClean="0"/>
              <a:t>USA.PP.308-310.</a:t>
            </a:r>
            <a:endParaRPr lang="en-US" sz="300" dirty="0" smtClean="0">
              <a:effectLst/>
            </a:endParaRPr>
          </a:p>
          <a:p>
            <a:pPr lvl="0" rtl="0"/>
            <a:r>
              <a:rPr lang="en-US" sz="300" dirty="0" smtClean="0"/>
              <a:t>3-White </a:t>
            </a:r>
            <a:r>
              <a:rPr lang="en-US" sz="300" dirty="0"/>
              <a:t>HJ ,</a:t>
            </a:r>
            <a:r>
              <a:rPr lang="en-US" sz="300" dirty="0" err="1"/>
              <a:t>Helwany,M</a:t>
            </a:r>
            <a:r>
              <a:rPr lang="en-US" sz="300" dirty="0"/>
              <a:t> </a:t>
            </a:r>
            <a:r>
              <a:rPr lang="en-US" sz="300" dirty="0" err="1"/>
              <a:t>petrson</a:t>
            </a:r>
            <a:r>
              <a:rPr lang="en-US" sz="300" dirty="0"/>
              <a:t> DC. (2022). "</a:t>
            </a:r>
            <a:r>
              <a:rPr lang="en-US" sz="300" b="1" u="sng" dirty="0"/>
              <a:t>Anatomy, head and neck ear organ of </a:t>
            </a:r>
            <a:r>
              <a:rPr lang="en-US" sz="300" b="1" u="sng" dirty="0" err="1"/>
              <a:t>corti</a:t>
            </a:r>
            <a:r>
              <a:rPr lang="en-US" sz="300" dirty="0"/>
              <a:t>". </a:t>
            </a:r>
            <a:r>
              <a:rPr lang="en-US" sz="300" dirty="0" err="1" smtClean="0"/>
              <a:t>Statpearts,NCBI.Wang,Ting</a:t>
            </a:r>
            <a:r>
              <a:rPr lang="en-US" sz="300" dirty="0" smtClean="0"/>
              <a:t>&amp; Luc puel,Tean.2018.</a:t>
            </a:r>
            <a:r>
              <a:rPr lang="en-US" sz="300" b="1" u="sng" dirty="0" smtClean="0"/>
              <a:t>Towerd Cochlear Therapies</a:t>
            </a:r>
            <a:r>
              <a:rPr lang="en-US" sz="300" dirty="0" smtClean="0"/>
              <a:t>. American Physiological Society. PP: 2477-2522.</a:t>
            </a:r>
          </a:p>
          <a:p>
            <a:r>
              <a:rPr lang="en-US" sz="300" dirty="0" smtClean="0"/>
              <a:t>5</a:t>
            </a:r>
            <a:r>
              <a:rPr lang="en-US" sz="300" dirty="0"/>
              <a:t>. </a:t>
            </a:r>
            <a:r>
              <a:rPr lang="en-US" sz="300" dirty="0" err="1"/>
              <a:t>Shapiro.W.H</a:t>
            </a:r>
            <a:r>
              <a:rPr lang="en-US" sz="300" dirty="0"/>
              <a:t>&amp; </a:t>
            </a:r>
            <a:r>
              <a:rPr lang="en-US" sz="300" dirty="0" err="1"/>
              <a:t>Bradham.T.S</a:t>
            </a:r>
            <a:r>
              <a:rPr lang="en-US" sz="300" dirty="0"/>
              <a:t>.(2012). </a:t>
            </a:r>
            <a:r>
              <a:rPr lang="en-US" sz="300" b="1" u="sng" dirty="0"/>
              <a:t>Cochlear implant programing</a:t>
            </a:r>
            <a:r>
              <a:rPr lang="en-US" sz="300" dirty="0"/>
              <a:t>. </a:t>
            </a:r>
            <a:r>
              <a:rPr lang="en-US" sz="300" dirty="0" err="1"/>
              <a:t>Otolaryngologic</a:t>
            </a:r>
            <a:r>
              <a:rPr lang="en-US" sz="300" dirty="0"/>
              <a:t> clinics of north America.45,pp.111-127.  </a:t>
            </a:r>
          </a:p>
          <a:p>
            <a:r>
              <a:rPr lang="en-US" sz="300" dirty="0"/>
              <a:t>6. Katz, Jack, et al., eds.(2015) .</a:t>
            </a:r>
            <a:r>
              <a:rPr lang="en-US" sz="300" b="1" u="sng" dirty="0"/>
              <a:t> Handbook of clinical </a:t>
            </a:r>
            <a:r>
              <a:rPr lang="en-US" sz="300" b="1" u="sng" dirty="0" err="1"/>
              <a:t>audiology</a:t>
            </a:r>
            <a:r>
              <a:rPr lang="en-US" sz="300" dirty="0" err="1"/>
              <a:t>.American</a:t>
            </a:r>
            <a:r>
              <a:rPr lang="en-US" sz="300" dirty="0"/>
              <a:t> academy of audiology. Vol. 7. </a:t>
            </a:r>
            <a:r>
              <a:rPr lang="en-US" sz="300" dirty="0" smtClean="0"/>
              <a:t>P.946.7</a:t>
            </a:r>
            <a:r>
              <a:rPr lang="en-US" sz="300" dirty="0"/>
              <a:t>. Guevara, N., </a:t>
            </a:r>
            <a:r>
              <a:rPr lang="en-US" sz="300" dirty="0" err="1"/>
              <a:t>Hoen</a:t>
            </a:r>
            <a:r>
              <a:rPr lang="en-US" sz="300" dirty="0"/>
              <a:t>, M., </a:t>
            </a:r>
            <a:r>
              <a:rPr lang="en-US" sz="300" dirty="0" err="1"/>
              <a:t>Truy</a:t>
            </a:r>
            <a:r>
              <a:rPr lang="en-US" sz="300" dirty="0"/>
              <a:t>, E. (2016). </a:t>
            </a:r>
            <a:r>
              <a:rPr lang="en-US" sz="300" b="1" u="sng" dirty="0"/>
              <a:t>" A Cochlear Implant Performance Prognostic Test Based on    Electrical Field Interactions Evaluated by </a:t>
            </a:r>
            <a:r>
              <a:rPr lang="en-US" sz="300" b="1" u="sng" dirty="0" err="1"/>
              <a:t>eABR</a:t>
            </a:r>
            <a:r>
              <a:rPr lang="en-US" sz="300" b="1" u="sng" dirty="0"/>
              <a:t> (Electrical   Auditory Brainstem Responses)"</a:t>
            </a:r>
            <a:r>
              <a:rPr lang="en-US" sz="300" dirty="0"/>
              <a:t>.doi.10.1371/  Journal. pone.0155008. PMID: 27149268, PMCID: 485814.</a:t>
            </a:r>
          </a:p>
          <a:p>
            <a:pPr rtl="0"/>
            <a:r>
              <a:rPr lang="en-US" sz="300" dirty="0"/>
              <a:t>8. </a:t>
            </a:r>
            <a:r>
              <a:rPr lang="en-US" sz="300" dirty="0" err="1"/>
              <a:t>Abdelsalam</a:t>
            </a:r>
            <a:r>
              <a:rPr lang="en-US" sz="300" dirty="0"/>
              <a:t>, N., (2015). " </a:t>
            </a:r>
            <a:r>
              <a:rPr lang="en-US" sz="300" b="1" u="sng" dirty="0"/>
              <a:t>Electric auditory brainstem response (E-ABR) in cochlear implant children: Effect of age at implantation and duration of implant use ". </a:t>
            </a:r>
            <a:r>
              <a:rPr lang="en-US" sz="300" dirty="0"/>
              <a:t>Egyptian Journal of Ear, Nose, Throat and Allied Sciences.Volume16, Issue 2, PP.145-150. </a:t>
            </a:r>
          </a:p>
          <a:p>
            <a:pPr rtl="0"/>
            <a:r>
              <a:rPr lang="en-US" sz="300" b="1" dirty="0"/>
              <a:t>9. </a:t>
            </a:r>
            <a:r>
              <a:rPr lang="en-US" sz="300" dirty="0">
                <a:hlinkClick r:id="rId3"/>
              </a:rPr>
              <a:t>Arianna Di </a:t>
            </a:r>
            <a:r>
              <a:rPr lang="en-US" sz="300" dirty="0" err="1">
                <a:hlinkClick r:id="rId3"/>
              </a:rPr>
              <a:t>Stadio</a:t>
            </a:r>
            <a:r>
              <a:rPr lang="en-US" sz="300" dirty="0"/>
              <a:t>,</a:t>
            </a:r>
            <a:r>
              <a:rPr lang="en-US" sz="300" baseline="30000" dirty="0"/>
              <a:t> </a:t>
            </a:r>
            <a:r>
              <a:rPr lang="en-US" sz="300" dirty="0"/>
              <a:t> </a:t>
            </a:r>
            <a:r>
              <a:rPr lang="en-US" sz="300" dirty="0">
                <a:hlinkClick r:id="rId4"/>
              </a:rPr>
              <a:t>Laura </a:t>
            </a:r>
            <a:r>
              <a:rPr lang="en-US" sz="300" dirty="0" err="1">
                <a:hlinkClick r:id="rId4"/>
              </a:rPr>
              <a:t>Dipietro</a:t>
            </a:r>
            <a:r>
              <a:rPr lang="en-US" sz="300" dirty="0"/>
              <a:t>, </a:t>
            </a:r>
            <a:r>
              <a:rPr lang="en-US" sz="300" dirty="0" err="1">
                <a:hlinkClick r:id="rId5"/>
              </a:rPr>
              <a:t>Antonietta</a:t>
            </a:r>
            <a:r>
              <a:rPr lang="en-US" sz="300" dirty="0">
                <a:hlinkClick r:id="rId5"/>
              </a:rPr>
              <a:t> De Lucia</a:t>
            </a:r>
            <a:r>
              <a:rPr lang="en-US" sz="300" dirty="0"/>
              <a:t>, et al. (2019).         " </a:t>
            </a:r>
            <a:r>
              <a:rPr lang="en-US" sz="300" b="1" u="sng" dirty="0"/>
              <a:t>E-ABR in Patients with Cochlear Implant: A Comparison between Patients with Malformed Cochlea and Normal Cochlea </a:t>
            </a:r>
            <a:r>
              <a:rPr lang="en-US" sz="300" dirty="0"/>
              <a:t>". Journal of International Advanced Otology.doi.10. 5152/ iao.2019. 6251. PMID: 31418713, PMCID: 675786. PP. 215-221.</a:t>
            </a:r>
          </a:p>
          <a:p>
            <a:pPr rtl="0"/>
            <a:r>
              <a:rPr lang="en-US" sz="300" dirty="0"/>
              <a:t>10. </a:t>
            </a:r>
            <a:r>
              <a:rPr lang="en-US" sz="300" dirty="0" err="1"/>
              <a:t>Lundin</a:t>
            </a:r>
            <a:r>
              <a:rPr lang="en-US" sz="300" dirty="0"/>
              <a:t>, K., </a:t>
            </a:r>
            <a:r>
              <a:rPr lang="en-US" sz="300" dirty="0" err="1"/>
              <a:t>Stiillesj</a:t>
            </a:r>
            <a:r>
              <a:rPr lang="en-US" sz="300" dirty="0"/>
              <a:t>, F., Anderson, H. R., (2015). " </a:t>
            </a:r>
            <a:r>
              <a:rPr lang="en-US" sz="300" b="1" u="sng" dirty="0"/>
              <a:t>Prognostic value of electrically evoked auditory brainstem responses in cochlear implantation</a:t>
            </a:r>
            <a:r>
              <a:rPr lang="en-US" sz="300" dirty="0"/>
              <a:t>". </a:t>
            </a:r>
            <a:r>
              <a:rPr lang="fr-FR" sz="300" dirty="0"/>
              <a:t>An </a:t>
            </a:r>
            <a:r>
              <a:rPr lang="fr-FR" sz="300" dirty="0" err="1"/>
              <a:t>Interdisciplinary</a:t>
            </a:r>
            <a:r>
              <a:rPr lang="fr-FR" sz="300" dirty="0"/>
              <a:t> Journal. DOI:10.1179/1754762815. PMID:25798647.  Vol. 16, No. 5, pp. 254-261.</a:t>
            </a:r>
            <a:endParaRPr lang="en-US" sz="300" dirty="0"/>
          </a:p>
          <a:p>
            <a:pPr rtl="0"/>
            <a:r>
              <a:rPr lang="fr-FR" sz="300" b="1" dirty="0"/>
              <a:t>11. </a:t>
            </a:r>
            <a:r>
              <a:rPr lang="fr-FR" sz="300" dirty="0">
                <a:hlinkClick r:id="rId6"/>
              </a:rPr>
              <a:t>Wang Y</a:t>
            </a:r>
            <a:r>
              <a:rPr lang="fr-FR" sz="300" baseline="30000" dirty="0"/>
              <a:t>1</a:t>
            </a:r>
            <a:r>
              <a:rPr lang="fr-FR" sz="300" dirty="0"/>
              <a:t>, </a:t>
            </a:r>
            <a:r>
              <a:rPr lang="fr-FR" sz="300" dirty="0">
                <a:hlinkClick r:id="rId7"/>
              </a:rPr>
              <a:t>Pan T</a:t>
            </a:r>
            <a:r>
              <a:rPr lang="fr-FR" sz="300" dirty="0"/>
              <a:t>, </a:t>
            </a:r>
            <a:r>
              <a:rPr lang="fr-FR" sz="300" dirty="0">
                <a:hlinkClick r:id="rId8"/>
              </a:rPr>
              <a:t>Zhou N</a:t>
            </a:r>
            <a:r>
              <a:rPr lang="fr-FR" sz="300" b="1" dirty="0"/>
              <a:t>, </a:t>
            </a:r>
            <a:r>
              <a:rPr lang="fr-FR" sz="300" dirty="0">
                <a:hlinkClick r:id="rId9"/>
              </a:rPr>
              <a:t>Ma F</a:t>
            </a:r>
            <a:r>
              <a:rPr lang="fr-FR" sz="300" dirty="0"/>
              <a:t> , (2013) </a:t>
            </a:r>
            <a:r>
              <a:rPr lang="fr-FR" sz="300" b="1" u="sng" dirty="0"/>
              <a:t>.</a:t>
            </a:r>
            <a:r>
              <a:rPr lang="ar-SY" sz="300" b="1" u="sng" dirty="0"/>
              <a:t>  </a:t>
            </a:r>
            <a:r>
              <a:rPr lang="he-IL" sz="300" b="1" u="sng" dirty="0"/>
              <a:t>״</a:t>
            </a:r>
            <a:r>
              <a:rPr lang="en-US" sz="300" b="1" u="sng" dirty="0"/>
              <a:t>Electrophysiological characteristics of EABR and its value assessment of cochlear implant</a:t>
            </a:r>
            <a:r>
              <a:rPr lang="he-IL" sz="300" dirty="0"/>
              <a:t>״</a:t>
            </a:r>
            <a:r>
              <a:rPr lang="en-US" sz="300" dirty="0"/>
              <a:t>.</a:t>
            </a:r>
            <a:r>
              <a:rPr lang="en-US" sz="300" b="1" dirty="0"/>
              <a:t> </a:t>
            </a:r>
            <a:r>
              <a:rPr lang="en-US" sz="300" dirty="0"/>
              <a:t>Department of Otolaryngology, Third Hospital of Peking University, Beijing 100191, </a:t>
            </a:r>
            <a:r>
              <a:rPr lang="en-US" sz="300" dirty="0" err="1"/>
              <a:t>China.PMID</a:t>
            </a:r>
            <a:r>
              <a:rPr lang="en-US" sz="300" dirty="0"/>
              <a:t>: 23646'423.PP. </a:t>
            </a:r>
            <a:r>
              <a:rPr lang="en-US" sz="300" dirty="0" smtClean="0"/>
              <a:t>8-12</a:t>
            </a:r>
            <a:r>
              <a:rPr lang="en-US" sz="300" dirty="0" smtClean="0"/>
              <a:t>.   12</a:t>
            </a:r>
            <a:r>
              <a:rPr lang="en-US" sz="300" dirty="0"/>
              <a:t>. </a:t>
            </a:r>
            <a:r>
              <a:rPr lang="en-US" sz="300" dirty="0" err="1"/>
              <a:t>Danieli</a:t>
            </a:r>
            <a:r>
              <a:rPr lang="en-US" sz="300" dirty="0"/>
              <a:t>, </a:t>
            </a:r>
            <a:r>
              <a:rPr lang="en-US" sz="300" dirty="0" err="1"/>
              <a:t>Fabiana</a:t>
            </a:r>
            <a:r>
              <a:rPr lang="en-US" sz="300" dirty="0"/>
              <a:t>.(2021). </a:t>
            </a:r>
            <a:r>
              <a:rPr lang="en-US" sz="300" b="1" u="sng" dirty="0"/>
              <a:t>Clinical Implantation of intraoperative </a:t>
            </a:r>
            <a:r>
              <a:rPr lang="en-US" sz="300" b="1" u="sng" dirty="0" err="1"/>
              <a:t>eABRs</a:t>
            </a:r>
            <a:r>
              <a:rPr lang="en-US" sz="300" b="1" u="sng" dirty="0"/>
              <a:t> to the </a:t>
            </a:r>
            <a:r>
              <a:rPr lang="en-US" sz="300" b="1" u="sng" dirty="0" err="1"/>
              <a:t>Evo</a:t>
            </a:r>
            <a:r>
              <a:rPr lang="en-US" sz="300" b="1" u="sng" dirty="0"/>
              <a:t> CI electrode array </a:t>
            </a:r>
            <a:r>
              <a:rPr lang="en-US" sz="300" b="1" u="sng" dirty="0" err="1"/>
              <a:t>recipients"</a:t>
            </a:r>
            <a:r>
              <a:rPr lang="en-US" sz="300" dirty="0" err="1"/>
              <a:t>.Brazilian</a:t>
            </a:r>
            <a:r>
              <a:rPr lang="en-US" sz="300" dirty="0"/>
              <a:t> Journal of Otorhinolaryngology.</a:t>
            </a:r>
          </a:p>
          <a:p>
            <a:pPr rtl="0"/>
            <a:r>
              <a:rPr lang="en-US" sz="300" dirty="0"/>
              <a:t>13.Kamal, </a:t>
            </a:r>
            <a:r>
              <a:rPr lang="en-US" sz="300" dirty="0" err="1"/>
              <a:t>Ayman</a:t>
            </a:r>
            <a:r>
              <a:rPr lang="en-US" sz="300" dirty="0"/>
              <a:t>,(2017)."</a:t>
            </a:r>
            <a:r>
              <a:rPr lang="en-US" sz="300" b="1" u="sng" dirty="0" err="1"/>
              <a:t>Comparism</a:t>
            </a:r>
            <a:r>
              <a:rPr lang="en-US" sz="300" b="1" u="sng" dirty="0"/>
              <a:t> between Behavioral, Modified Brown, ECAP, ESRT, Approaches in Cochlear Implant fitting in Adults</a:t>
            </a:r>
            <a:r>
              <a:rPr lang="en-US" sz="300" dirty="0"/>
              <a:t>". Published by: Juniper publishers </a:t>
            </a:r>
            <a:r>
              <a:rPr lang="en-US" sz="300" dirty="0" err="1"/>
              <a:t>Inc</a:t>
            </a:r>
            <a:r>
              <a:rPr lang="en-US" sz="300" dirty="0"/>
              <a:t>, United States. </a:t>
            </a:r>
            <a:r>
              <a:rPr lang="en-US" sz="300" dirty="0" smtClean="0"/>
              <a:t>PP:1-9.14.Verster,Jorina</a:t>
            </a:r>
            <a:r>
              <a:rPr lang="en-US" sz="300" dirty="0"/>
              <a:t>.(2018)."</a:t>
            </a:r>
            <a:r>
              <a:rPr lang="en-US" sz="300" b="1" u="sng" dirty="0"/>
              <a:t>Electrical </a:t>
            </a:r>
            <a:r>
              <a:rPr lang="en-US" sz="300" b="1" u="sng" dirty="0" err="1"/>
              <a:t>Audiotory</a:t>
            </a:r>
            <a:r>
              <a:rPr lang="en-US" sz="300" b="1" u="sng" dirty="0"/>
              <a:t> Brainstem Response (E-ABR) the Postoperative Electrical </a:t>
            </a:r>
            <a:r>
              <a:rPr lang="en-US" sz="300" b="1" u="sng" dirty="0" err="1"/>
              <a:t>Audiotory</a:t>
            </a:r>
            <a:r>
              <a:rPr lang="en-US" sz="300" b="1" u="sng" dirty="0"/>
              <a:t>  Brainstem </a:t>
            </a:r>
            <a:r>
              <a:rPr lang="en-US" sz="300" b="1" u="sng" dirty="0" err="1"/>
              <a:t>Responsewave</a:t>
            </a:r>
            <a:r>
              <a:rPr lang="en-US" sz="300" b="1" u="sng" dirty="0"/>
              <a:t> V Morphology and  Latency in Cochlear Implant"</a:t>
            </a:r>
            <a:r>
              <a:rPr lang="en-US" sz="300" dirty="0"/>
              <a:t>. CNSSA 10</a:t>
            </a:r>
            <a:r>
              <a:rPr lang="en-US" sz="300" baseline="30000" dirty="0"/>
              <a:t>th</a:t>
            </a:r>
            <a:r>
              <a:rPr lang="en-US" sz="300" dirty="0"/>
              <a:t> Annual congree.PP:59.</a:t>
            </a:r>
          </a:p>
          <a:p>
            <a:pPr rtl="0"/>
            <a:r>
              <a:rPr lang="en-US" sz="300" dirty="0"/>
              <a:t>15.Polterauer,Danial. (2020). "</a:t>
            </a:r>
            <a:r>
              <a:rPr lang="en-US" sz="300" b="1" u="sng" dirty="0"/>
              <a:t>Intraoperative and Postoperative  Measurement of Brainstem Response through Electrical Stimulation of the </a:t>
            </a:r>
            <a:r>
              <a:rPr lang="en-US" sz="300" b="1" u="sng" dirty="0" err="1"/>
              <a:t>Audiotory</a:t>
            </a:r>
            <a:r>
              <a:rPr lang="en-US" sz="300" b="1" u="sng" dirty="0"/>
              <a:t> Nerve via Implantable </a:t>
            </a:r>
            <a:r>
              <a:rPr lang="en-US" sz="300" b="1" u="sng" dirty="0" err="1"/>
              <a:t>Neurostimulators</a:t>
            </a:r>
            <a:r>
              <a:rPr lang="en-US" sz="300" b="1" u="sng" dirty="0"/>
              <a:t>"</a:t>
            </a:r>
            <a:r>
              <a:rPr lang="en-US" sz="300" dirty="0"/>
              <a:t>. PATH Medical </a:t>
            </a:r>
            <a:r>
              <a:rPr lang="en-US" sz="300" dirty="0" err="1"/>
              <a:t>Sentiero</a:t>
            </a:r>
            <a:r>
              <a:rPr lang="en-US" sz="300" dirty="0"/>
              <a:t> Advanced. LMU KLINIKUM </a:t>
            </a:r>
            <a:r>
              <a:rPr lang="en-US" sz="300" dirty="0" err="1"/>
              <a:t>Munich,Germany</a:t>
            </a:r>
            <a:r>
              <a:rPr lang="en-US" sz="300" dirty="0"/>
              <a:t>. Pag:13. </a:t>
            </a:r>
            <a:r>
              <a:rPr lang="en-US" sz="300" dirty="0" smtClean="0"/>
              <a:t>16</a:t>
            </a:r>
            <a:r>
              <a:rPr lang="en-US" sz="300" dirty="0"/>
              <a:t>. Hill, Chapel. (2022). "</a:t>
            </a:r>
            <a:r>
              <a:rPr lang="en-US" sz="300" b="1" u="sng" dirty="0"/>
              <a:t>Cochlear Implant Program</a:t>
            </a:r>
            <a:r>
              <a:rPr lang="en-US" sz="300" dirty="0"/>
              <a:t>". Cochlear Implant journal by University of North Carolina, United States. PP:12-21.</a:t>
            </a:r>
          </a:p>
          <a:p>
            <a:pPr rtl="0"/>
            <a:r>
              <a:rPr lang="en-US" sz="300" dirty="0"/>
              <a:t>17.Foust, </a:t>
            </a:r>
            <a:r>
              <a:rPr lang="en-US" sz="300" dirty="0" err="1"/>
              <a:t>Terry."</a:t>
            </a:r>
            <a:r>
              <a:rPr lang="en-US" sz="300" b="1" u="sng" dirty="0" err="1"/>
              <a:t>Audiology</a:t>
            </a:r>
            <a:r>
              <a:rPr lang="en-US" sz="300" b="1" u="sng" dirty="0"/>
              <a:t> IOI: an Introduction to Audiology for </a:t>
            </a:r>
            <a:r>
              <a:rPr lang="en-US" sz="300" b="1" u="sng" dirty="0" err="1"/>
              <a:t>Nonaudiologists</a:t>
            </a:r>
            <a:r>
              <a:rPr lang="en-US" sz="300" b="1" u="sng" dirty="0"/>
              <a:t>"</a:t>
            </a:r>
            <a:r>
              <a:rPr lang="en-US" sz="300" dirty="0"/>
              <a:t>. NCHAM, National Center for Hearing Assessment and </a:t>
            </a:r>
            <a:r>
              <a:rPr lang="en-US" sz="300" dirty="0" err="1"/>
              <a:t>Mangment</a:t>
            </a:r>
            <a:r>
              <a:rPr lang="en-US" sz="300" dirty="0"/>
              <a:t> Utah State University. PP: </a:t>
            </a:r>
            <a:r>
              <a:rPr lang="en-US" sz="300" dirty="0" smtClean="0"/>
              <a:t>5-1,5-15.18- </a:t>
            </a:r>
            <a:r>
              <a:rPr lang="en-US" sz="300" dirty="0"/>
              <a:t>Brad A. </a:t>
            </a:r>
            <a:r>
              <a:rPr lang="en-US" sz="300" dirty="0" err="1"/>
              <a:t>Stach</a:t>
            </a:r>
            <a:r>
              <a:rPr lang="en-US" sz="300" dirty="0"/>
              <a:t>, PhD. (2020).</a:t>
            </a:r>
            <a:r>
              <a:rPr lang="en-US" sz="300" b="1" dirty="0"/>
              <a:t> </a:t>
            </a:r>
            <a:r>
              <a:rPr lang="en-US" sz="300" b="1" u="sng" dirty="0"/>
              <a:t>Cochlear Implant  </a:t>
            </a:r>
            <a:r>
              <a:rPr lang="en-US" sz="300" b="1" u="sng" dirty="0" err="1"/>
              <a:t>Audiologic</a:t>
            </a:r>
            <a:r>
              <a:rPr lang="en-US" sz="300" b="1" u="sng" dirty="0"/>
              <a:t> Management and Considerations for Implantable Hearing Devices</a:t>
            </a:r>
            <a:r>
              <a:rPr lang="en-US" sz="300" dirty="0"/>
              <a:t>. Plural Publishing, Inc. </a:t>
            </a:r>
            <a:r>
              <a:rPr lang="en-US" sz="300" dirty="0" err="1"/>
              <a:t>Friesens</a:t>
            </a:r>
            <a:r>
              <a:rPr lang="en-US" sz="300" dirty="0"/>
              <a:t> Canada.PP:18-23.</a:t>
            </a:r>
          </a:p>
          <a:p>
            <a:pPr rtl="0"/>
            <a:r>
              <a:rPr lang="en-US" sz="300" dirty="0"/>
              <a:t> </a:t>
            </a:r>
            <a:r>
              <a:rPr lang="en-US" sz="300" dirty="0" smtClean="0"/>
              <a:t>19-Hill,Katheen</a:t>
            </a:r>
            <a:r>
              <a:rPr lang="en-US" sz="300" dirty="0"/>
              <a:t>, (2018). "</a:t>
            </a:r>
            <a:r>
              <a:rPr lang="en-US" sz="300" b="1" u="sng" dirty="0"/>
              <a:t>Evoked Potential Part 1: Good Practice and Auditory  Brainstem Response"</a:t>
            </a:r>
            <a:r>
              <a:rPr lang="en-US" sz="300" dirty="0"/>
              <a:t>. audiology on line.</a:t>
            </a:r>
          </a:p>
          <a:p>
            <a:pPr rtl="0"/>
            <a:r>
              <a:rPr lang="en-US" sz="500" dirty="0"/>
              <a:t> </a:t>
            </a:r>
          </a:p>
          <a:p>
            <a:pPr algn="r"/>
            <a:endParaRPr lang="ar-SA" sz="4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9320" y="3311901"/>
            <a:ext cx="3160475" cy="167094"/>
          </a:xfrm>
          <a:prstGeom prst="rect">
            <a:avLst/>
          </a:prstGeom>
          <a:noFill/>
          <a:ln>
            <a:noFill/>
          </a:ln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9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النتائج</a:t>
            </a:r>
            <a:endParaRPr lang="en-US" sz="9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91093" y="825131"/>
            <a:ext cx="6411242" cy="336371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ctr"/>
            <a:r>
              <a:rPr lang="ar-SA" sz="1000" b="1" dirty="0"/>
              <a:t>((دراسة أعدّت ل</a:t>
            </a:r>
            <a:r>
              <a:rPr lang="ar-SY" sz="1000" b="1" dirty="0"/>
              <a:t>نيل </a:t>
            </a:r>
            <a:r>
              <a:rPr lang="ar-SA" sz="1000" b="1" dirty="0"/>
              <a:t>درجة الماجستير في الهندسة الطبية</a:t>
            </a:r>
            <a:r>
              <a:rPr lang="ar-SA" sz="1000" b="1" dirty="0" smtClean="0"/>
              <a:t>))</a:t>
            </a:r>
            <a:endParaRPr lang="ar-SY" sz="1000" b="1" dirty="0" smtClean="0"/>
          </a:p>
          <a:p>
            <a:pPr algn="ctr"/>
            <a:r>
              <a:rPr lang="ar-SY" sz="1000" b="1" dirty="0" smtClean="0"/>
              <a:t>إعداد: م. علاء يوسف داؤود</a:t>
            </a:r>
            <a:endParaRPr lang="en-US" sz="1000" dirty="0"/>
          </a:p>
        </p:txBody>
      </p:sp>
      <p:sp>
        <p:nvSpPr>
          <p:cNvPr id="135" name="Parallelogram 134"/>
          <p:cNvSpPr/>
          <p:nvPr/>
        </p:nvSpPr>
        <p:spPr>
          <a:xfrm>
            <a:off x="6174435" y="4706856"/>
            <a:ext cx="2728663" cy="219998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489918" y="4743738"/>
            <a:ext cx="3160475" cy="182483"/>
          </a:xfrm>
          <a:prstGeom prst="rect">
            <a:avLst/>
          </a:prstGeom>
          <a:noFill/>
          <a:ln>
            <a:noFill/>
          </a:ln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10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النتائج والمناقشة</a:t>
            </a:r>
            <a:endParaRPr lang="en-US" sz="10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634795" y="4926221"/>
            <a:ext cx="7090690" cy="998091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pPr lvl="0"/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- خصائص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استجابة جذع الدماغ 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السمعية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الكهربائية</a:t>
            </a:r>
            <a:r>
              <a:rPr lang="en-US" sz="700" dirty="0" err="1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eABRs</a:t>
            </a:r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التي حصلنا عليها بالدراسة  تتوافق مع الخصائص العامة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والثابتة 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لمخططات </a:t>
            </a:r>
            <a:r>
              <a:rPr lang="en-US" sz="700" dirty="0" err="1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eABR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المعروفة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و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منشورة (ظهور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الموجة الخامسة</a:t>
            </a:r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V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عند زمن محدد -</a:t>
            </a:r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4 </a:t>
            </a:r>
            <a:r>
              <a:rPr lang="en-US" sz="700" dirty="0" err="1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ms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- وظهور الموجتين الخامسة </a:t>
            </a:r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V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والثالثة </a:t>
            </a:r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III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فقط 0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لا يوجد انزياح لزمن الوصول للموجة مع  تغير شدة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التنبيه مطال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الموجة في</a:t>
            </a:r>
            <a:r>
              <a:rPr lang="en-US" sz="700" dirty="0" err="1">
                <a:latin typeface="Bahij TheSansArabic Plain" charset="-78"/>
                <a:cs typeface="Bahij TheSansArabic Plain" charset="-78"/>
              </a:rPr>
              <a:t>eABR</a:t>
            </a:r>
            <a:r>
              <a:rPr lang="en-US" sz="700" dirty="0">
                <a:latin typeface="Bahij TheSansArabic Plain" charset="-78"/>
                <a:cs typeface="Bahij TheSansArabic Plain" charset="-78"/>
              </a:rPr>
              <a:t>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هي أكبر مما هي عليه في حالة </a:t>
            </a:r>
            <a:r>
              <a:rPr lang="en-US" sz="700" dirty="0">
                <a:latin typeface="Bahij TheSansArabic Plain" charset="-78"/>
                <a:cs typeface="Bahij TheSansArabic Plain" charset="-78"/>
              </a:rPr>
              <a:t>ABR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......).</a:t>
            </a:r>
          </a:p>
          <a:p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- دراسة العلاقة التي تربط بين مخططات  </a:t>
            </a:r>
            <a:r>
              <a:rPr lang="en-US" sz="700" dirty="0" err="1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eABRs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(اتساع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الموجة </a:t>
            </a:r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V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- وضوح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المخطط)الناتجة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مع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اختبار تمييز الكلام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</a:t>
            </a:r>
            <a:r>
              <a:rPr lang="en-US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WRS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عند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أطفال العينة  التي تم اختيارها للدراسة.</a:t>
            </a:r>
          </a:p>
          <a:p>
            <a:pPr lvl="0"/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- استجابة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تخطيط جذع الدماغ الكهربائي </a:t>
            </a:r>
            <a:r>
              <a:rPr lang="en-US" sz="700" dirty="0" err="1">
                <a:latin typeface="Bahij TheSansArabic Plain" charset="-78"/>
                <a:cs typeface="Bahij TheSansArabic Plain" charset="-78"/>
              </a:rPr>
              <a:t>eABR</a:t>
            </a:r>
            <a:r>
              <a:rPr lang="en-US" sz="700" dirty="0">
                <a:latin typeface="Bahij TheSansArabic Plain" charset="-78"/>
                <a:cs typeface="Bahij TheSansArabic Plain" charset="-78"/>
              </a:rPr>
              <a:t>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هي أوضح عند </a:t>
            </a:r>
            <a:r>
              <a:rPr lang="ar-SY" sz="700" dirty="0" err="1">
                <a:latin typeface="Bahij TheSansArabic Plain" charset="-78"/>
                <a:cs typeface="Bahij TheSansArabic Plain" charset="-78"/>
              </a:rPr>
              <a:t>الالكترودات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المزروعة في قمة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الحلزون (اتساع الموجات </a:t>
            </a:r>
            <a:r>
              <a:rPr lang="en-US" sz="700" dirty="0" smtClean="0">
                <a:latin typeface="Bahij TheSansArabic Plain" charset="-78"/>
                <a:cs typeface="Bahij TheSansArabic Plain" charset="-78"/>
              </a:rPr>
              <a:t>V,III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)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منها عند </a:t>
            </a:r>
            <a:r>
              <a:rPr lang="ar-SY" sz="700" dirty="0" err="1">
                <a:latin typeface="Bahij TheSansArabic Plain" charset="-78"/>
                <a:cs typeface="Bahij TheSansArabic Plain" charset="-78"/>
              </a:rPr>
              <a:t>الالكترودات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المزروعة عند قاعدة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الحلزون.</a:t>
            </a:r>
            <a:endParaRPr lang="en-US" sz="700" dirty="0">
              <a:latin typeface="Bahij TheSansArabic Plain" charset="-78"/>
              <a:cs typeface="Bahij TheSansArabic Plain" charset="-78"/>
            </a:endParaRPr>
          </a:p>
          <a:p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-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عدم وضوح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الموجة الخامسة </a:t>
            </a:r>
            <a:r>
              <a:rPr lang="en-US" sz="700" dirty="0">
                <a:latin typeface="Bahij TheSansArabic Plain" charset="-78"/>
                <a:cs typeface="Bahij TheSansArabic Plain" charset="-78"/>
              </a:rPr>
              <a:t>V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من مخطط </a:t>
            </a:r>
            <a:r>
              <a:rPr lang="en-US" sz="700" dirty="0" err="1">
                <a:latin typeface="Bahij TheSansArabic Plain" charset="-78"/>
                <a:cs typeface="Bahij TheSansArabic Plain" charset="-78"/>
              </a:rPr>
              <a:t>eABR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عند </a:t>
            </a:r>
            <a:r>
              <a:rPr lang="ar-SY" sz="700" dirty="0" err="1">
                <a:latin typeface="Bahij TheSansArabic Plain" charset="-78"/>
                <a:cs typeface="Bahij TheSansArabic Plain" charset="-78"/>
              </a:rPr>
              <a:t>الالكترود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المزروع عند قاعدة الحلزون مما يدل على خروج </a:t>
            </a:r>
            <a:r>
              <a:rPr lang="ar-SY" sz="700" dirty="0" err="1">
                <a:latin typeface="Bahij TheSansArabic Plain" charset="-78"/>
                <a:cs typeface="Bahij TheSansArabic Plain" charset="-78"/>
              </a:rPr>
              <a:t>الالكترود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من النافذة البيضية نتيجة وجود تشوه في قمة الحلزون (تشوه-انسداد-تكلس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).</a:t>
            </a:r>
            <a:endParaRPr lang="ar-SY" sz="700" dirty="0">
              <a:latin typeface="Bahij TheSansArabic Plain" charset="-78"/>
              <a:cs typeface="Bahij TheSansArabic Plain" charset="-78"/>
            </a:endParaRPr>
          </a:p>
          <a:p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- اختبار </a:t>
            </a:r>
            <a:r>
              <a:rPr lang="en-US" sz="700" dirty="0" err="1">
                <a:latin typeface="Bahij TheSansArabic Plain" charset="-78"/>
                <a:cs typeface="Bahij TheSansArabic Plain" charset="-78"/>
              </a:rPr>
              <a:t>eABR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هو الاختبار الوحيد الفعال في التقييم السمعي لأطفال الزرعة</a:t>
            </a:r>
            <a:r>
              <a:rPr lang="en-US" sz="700" dirty="0">
                <a:latin typeface="Bahij TheSansArabic Plain" charset="-78"/>
                <a:cs typeface="Bahij TheSansArabic Plain" charset="-78"/>
              </a:rPr>
              <a:t>CI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من خلال اختبار المسير السمعي العصبي بعد زراعة الحلزون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وخاصة عندما لا يمكن تطبيق اختبار  تمييز الكلام  ع الأطفال.</a:t>
            </a:r>
          </a:p>
          <a:p>
            <a:pPr lvl="0"/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- النتيجة </a:t>
            </a:r>
            <a:r>
              <a:rPr lang="ar-SY" sz="700" dirty="0" err="1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التطبيقة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المهمة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للدراسة هي 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أنه</a:t>
            </a:r>
            <a:r>
              <a:rPr lang="ar-SY" sz="700" dirty="0" smtClean="0">
                <a:solidFill>
                  <a:srgbClr val="000000"/>
                </a:solidFill>
                <a:latin typeface="Bahij TheSansArabic Plain" charset="-78"/>
                <a:cs typeface="Bahij TheSansArabic Plain" charset="-78"/>
              </a:rPr>
              <a:t> 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أصبح 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لدينا مختبر خاص لإجراء تخطيط 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 </a:t>
            </a:r>
            <a:r>
              <a:rPr lang="en-US" sz="700" dirty="0" err="1">
                <a:latin typeface="Bahij TheSansArabic Plain" charset="-78"/>
                <a:cs typeface="Bahij TheSansArabic Plain" charset="-78"/>
              </a:rPr>
              <a:t>eABR</a:t>
            </a:r>
            <a:r>
              <a:rPr lang="ar-SY" sz="700" dirty="0">
                <a:latin typeface="Bahij TheSansArabic Plain" charset="-78"/>
                <a:cs typeface="Bahij TheSansArabic Plain" charset="-78"/>
              </a:rPr>
              <a:t> وبالتالي فحص أداء الحلزون وإجراء التقييم السمعي لأطفال الزرعة بعد العملية وخلال فترة حياة الطفل, </a:t>
            </a:r>
            <a:r>
              <a:rPr lang="ar-SY" sz="700" b="1" dirty="0">
                <a:latin typeface="Bahij TheSansArabic Plain" charset="-78"/>
                <a:cs typeface="Bahij TheSansArabic Plain" charset="-78"/>
              </a:rPr>
              <a:t>ويعد هذا </a:t>
            </a:r>
            <a:r>
              <a:rPr lang="ar-SY" sz="700" b="1" dirty="0" smtClean="0">
                <a:latin typeface="Bahij TheSansArabic Plain" charset="-78"/>
                <a:cs typeface="Bahij TheSansArabic Plain" charset="-78"/>
              </a:rPr>
              <a:t>المختبر الأول في سورية.</a:t>
            </a:r>
            <a:r>
              <a:rPr lang="ar-SY" sz="700" dirty="0" smtClean="0">
                <a:latin typeface="Bahij TheSansArabic Plain" charset="-78"/>
                <a:cs typeface="Bahij TheSansArabic Plain" charset="-78"/>
              </a:rPr>
              <a:t> </a:t>
            </a:r>
            <a:endParaRPr lang="en-US" sz="900" dirty="0">
              <a:latin typeface="Bahij TheSansArabic Plain" charset="-78"/>
              <a:cs typeface="Bahij TheSansArabic Plain" charset="-78"/>
            </a:endParaRPr>
          </a:p>
          <a:p>
            <a:endParaRPr lang="ar-SY" sz="700" dirty="0" smtClean="0">
              <a:solidFill>
                <a:srgbClr val="000000"/>
              </a:solidFill>
              <a:latin typeface="Bahij TheSansArabic Plain" charset="-78"/>
              <a:cs typeface="Bahij TheSansArabic Plain" charset="-78"/>
            </a:endParaRPr>
          </a:p>
          <a:p>
            <a:pPr marL="171450" indent="-171450" algn="r">
              <a:buFontTx/>
              <a:buChar char="-"/>
            </a:pPr>
            <a:endParaRPr lang="ar-SA" sz="700" dirty="0">
              <a:solidFill>
                <a:srgbClr val="000000"/>
              </a:solidFill>
              <a:latin typeface="Bahij TheSansArabic Plain" charset="-78"/>
              <a:cs typeface="Bahij TheSansArabic Plain" charset="-78"/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" y="5141105"/>
            <a:ext cx="1197794" cy="86117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059836" y="2466124"/>
            <a:ext cx="2983924" cy="2263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3784" y="2204381"/>
            <a:ext cx="1800060" cy="182483"/>
          </a:xfrm>
          <a:prstGeom prst="rect">
            <a:avLst/>
          </a:prstGeom>
          <a:noFill/>
          <a:ln>
            <a:noFill/>
          </a:ln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10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القسم العملي</a:t>
            </a:r>
            <a:endParaRPr lang="en-US" sz="10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84218" y="2525044"/>
            <a:ext cx="2423166" cy="890369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pPr marL="171450" indent="-171450" algn="r" rtl="1">
              <a:buFontTx/>
              <a:buChar char="-"/>
            </a:pPr>
            <a:r>
              <a:rPr lang="ar-SY" sz="7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تجهيز المختبر للدراسة </a:t>
            </a:r>
          </a:p>
          <a:p>
            <a:pPr algn="r" rtl="1"/>
            <a:r>
              <a:rPr lang="ar-SY" sz="7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التجهيزات اللازمة لإجراء الدراسة:</a:t>
            </a:r>
          </a:p>
          <a:p>
            <a:pPr algn="r" rtl="1"/>
            <a:r>
              <a:rPr lang="ar-SY" sz="7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جهاز تخطيط جذع الدماغ  -جهاز منبه الحلزون المزروع </a:t>
            </a:r>
          </a:p>
          <a:p>
            <a:pPr algn="r" rtl="1"/>
            <a:r>
              <a:rPr lang="ar-SY" sz="7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تم توصيل </a:t>
            </a:r>
            <a:r>
              <a:rPr lang="ar-SY" sz="700" dirty="0" err="1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التحهيزات</a:t>
            </a:r>
            <a:r>
              <a:rPr lang="ar-SY" sz="7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وفق المخطط التالي: </a:t>
            </a:r>
          </a:p>
          <a:p>
            <a:pPr algn="r" rtl="1"/>
            <a:endParaRPr lang="ar-SY" sz="700" dirty="0" smtClean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r" rtl="1"/>
            <a:endParaRPr lang="ar-SY" sz="700" dirty="0" smtClean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r" rtl="1"/>
            <a:endParaRPr lang="ar-SY" sz="700" dirty="0" smtClean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algn="r" rtl="1"/>
            <a:endParaRPr lang="ar-SA" sz="7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2719" y="2486112"/>
            <a:ext cx="2680988" cy="2291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endParaRPr lang="ar-SY" sz="800" dirty="0" smtClean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321" y="2189097"/>
            <a:ext cx="1800060" cy="182483"/>
          </a:xfrm>
          <a:prstGeom prst="rect">
            <a:avLst/>
          </a:prstGeom>
          <a:noFill/>
          <a:ln>
            <a:noFill/>
          </a:ln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1000" b="1" dirty="0">
                <a:solidFill>
                  <a:schemeClr val="bg1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القسم العملي</a:t>
            </a:r>
            <a:endParaRPr lang="en-US" sz="1000" b="1" dirty="0">
              <a:solidFill>
                <a:schemeClr val="bg1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7755" y="2509760"/>
            <a:ext cx="2423166" cy="136316"/>
          </a:xfrm>
          <a:prstGeom prst="rect">
            <a:avLst/>
          </a:prstGeom>
        </p:spPr>
        <p:txBody>
          <a:bodyPr wrap="square" lIns="28319" tIns="14159" rIns="28319" bIns="14159">
            <a:spAutoFit/>
          </a:bodyPr>
          <a:lstStyle/>
          <a:p>
            <a:pPr algn="r" rtl="1"/>
            <a:endParaRPr lang="ar-SA" sz="7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33" y="-38710"/>
            <a:ext cx="1285005" cy="76470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043760" y="0"/>
            <a:ext cx="2957835" cy="444093"/>
          </a:xfrm>
          <a:prstGeom prst="rect">
            <a:avLst/>
          </a:prstGeom>
          <a:noFill/>
        </p:spPr>
        <p:txBody>
          <a:bodyPr wrap="square" lIns="28319" tIns="14159" rIns="28319" bIns="14159" rtlCol="0">
            <a:spAutoFit/>
          </a:bodyPr>
          <a:lstStyle/>
          <a:p>
            <a:pPr algn="r"/>
            <a:r>
              <a:rPr lang="ar-SA" sz="9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جامعة دمشق</a:t>
            </a:r>
          </a:p>
          <a:p>
            <a:pPr algn="r"/>
            <a:r>
              <a:rPr lang="ar-SA" sz="9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كلية الهندسة الميكانيكية والكهربائية </a:t>
            </a:r>
          </a:p>
          <a:p>
            <a:pPr algn="r"/>
            <a:r>
              <a:rPr lang="ar-SA" sz="900" b="1" dirty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قسم </a:t>
            </a:r>
            <a:r>
              <a:rPr lang="ar-SY" sz="900" b="1" dirty="0" smtClean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</a:t>
            </a:r>
            <a:r>
              <a:rPr lang="ar-SA" sz="900" b="1" dirty="0" smtClean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هندسة </a:t>
            </a:r>
            <a:r>
              <a:rPr lang="ar-SY" sz="900" b="1" dirty="0" smtClean="0"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الطبية</a:t>
            </a:r>
            <a:endParaRPr lang="en-US" sz="900" b="1" dirty="0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6787223"/>
            <a:ext cx="3038321" cy="70777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3023191" y="6785133"/>
            <a:ext cx="3038321" cy="70777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6061512" y="6785133"/>
            <a:ext cx="3082488" cy="72867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319" tIns="14159" rIns="28319" bIns="14159" rtlCol="0" anchor="ctr"/>
          <a:lstStyle/>
          <a:p>
            <a:pPr algn="ctr"/>
            <a:endParaRPr lang="en-US"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pic>
        <p:nvPicPr>
          <p:cNvPr id="44" name="صورة 4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66" y="2869430"/>
            <a:ext cx="2622014" cy="88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صورة 4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91536"/>
            <a:ext cx="1316983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صورة 4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51575"/>
            <a:ext cx="1070458" cy="51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رابط كسهم مستقيم 2"/>
          <p:cNvCxnSpPr/>
          <p:nvPr/>
        </p:nvCxnSpPr>
        <p:spPr>
          <a:xfrm flipH="1">
            <a:off x="7781120" y="398253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H="1">
            <a:off x="7579232" y="4361277"/>
            <a:ext cx="3459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صورة 50" descr="C:\Users\Toshiba\Desktop\1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3" y="3066359"/>
            <a:ext cx="1140554" cy="77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صورة 51" descr="C:\Users\Toshiba\Desktop\5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8" y="3105505"/>
            <a:ext cx="1099423" cy="74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صورة 54" descr="C:\Users\Toshiba\Desktop\66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3" y="3982535"/>
            <a:ext cx="1151447" cy="69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صورة 55" descr="C:\Users\Toshiba\Desktop\مجلد جديد ‫‬\٢٠٢٢٠٧٠١_٠٨١٤٥٥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1" y="3968932"/>
            <a:ext cx="1099422" cy="706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ستطيل 6"/>
          <p:cNvSpPr/>
          <p:nvPr/>
        </p:nvSpPr>
        <p:spPr>
          <a:xfrm>
            <a:off x="370764" y="2486112"/>
            <a:ext cx="2528061" cy="4766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171450" indent="-171450">
              <a:buFontTx/>
              <a:buChar char="-"/>
            </a:pPr>
            <a:endParaRPr lang="ar-SY" sz="800" dirty="0" smtClean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171450" indent="-171450">
              <a:buFontTx/>
              <a:buChar char="-"/>
            </a:pPr>
            <a:endParaRPr lang="ar-SY" sz="800" dirty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171450" indent="-171450">
              <a:buFontTx/>
              <a:buChar char="-"/>
            </a:pPr>
            <a:endParaRPr lang="ar-SY" sz="800" dirty="0" smtClean="0">
              <a:solidFill>
                <a:srgbClr val="000000"/>
              </a:solidFill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  <a:p>
            <a:pPr marL="171450" indent="-171450">
              <a:buFontTx/>
              <a:buChar char="-"/>
            </a:pPr>
            <a:r>
              <a:rPr lang="ar-SY" sz="8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تطبيق اختبار </a:t>
            </a:r>
            <a:r>
              <a:rPr lang="en-US" sz="800" dirty="0" err="1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eABR</a:t>
            </a:r>
            <a:r>
              <a:rPr lang="ar-SY" sz="8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على عينة من أطفال الزرع                (خمسة عشر طفل زرعة </a:t>
            </a:r>
            <a:r>
              <a:rPr lang="en-US" sz="8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CI </a:t>
            </a:r>
            <a:r>
              <a:rPr lang="ar-SY" sz="8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).</a:t>
            </a:r>
          </a:p>
          <a:p>
            <a:r>
              <a:rPr lang="ar-SY" sz="8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بعض مخططات </a:t>
            </a:r>
            <a:r>
              <a:rPr lang="en-US" sz="800" dirty="0" err="1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eABR</a:t>
            </a:r>
            <a:r>
              <a:rPr lang="en-US" sz="8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</a:t>
            </a:r>
            <a:r>
              <a:rPr lang="ar-SY" sz="800" dirty="0" smtClean="0">
                <a:solidFill>
                  <a:srgbClr val="000000"/>
                </a:solidFill>
                <a:latin typeface="Bahij TheSansArabic Plain" panose="02040503050201020203" pitchFamily="18" charset="-78"/>
                <a:cs typeface="Bahij TheSansArabic Plain" panose="02040503050201020203" pitchFamily="18" charset="-78"/>
              </a:rPr>
              <a:t> التي تم الحصول عليها:</a:t>
            </a:r>
          </a:p>
          <a:p>
            <a:pPr algn="ctr"/>
            <a:endParaRPr lang="ar-SY" dirty="0"/>
          </a:p>
        </p:txBody>
      </p:sp>
      <p:pic>
        <p:nvPicPr>
          <p:cNvPr id="59" name="صورة 58" descr="C:\Users\3laa\Desktop\Untitled.png"/>
          <p:cNvPicPr/>
          <p:nvPr/>
        </p:nvPicPr>
        <p:blipFill rotWithShape="1">
          <a:blip r:embed="rId19" cstate="print"/>
          <a:srcRect b="16338"/>
          <a:stretch/>
        </p:blipFill>
        <p:spPr bwMode="auto">
          <a:xfrm>
            <a:off x="3113985" y="3074792"/>
            <a:ext cx="2625240" cy="1554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Toshiba\Desktop\ماجستير\Untitled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8" y="4923760"/>
            <a:ext cx="1345147" cy="11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صورة 56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71555"/>
            <a:ext cx="391639" cy="657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4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722</Words>
  <Application>Microsoft Office PowerPoint</Application>
  <PresentationFormat>عرض على الشاشة (3:4)‏</PresentationFormat>
  <Paragraphs>71</Paragraphs>
  <Slides>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Toshiba</cp:lastModifiedBy>
  <cp:revision>26</cp:revision>
  <dcterms:created xsi:type="dcterms:W3CDTF">2022-07-04T01:44:43Z</dcterms:created>
  <dcterms:modified xsi:type="dcterms:W3CDTF">2022-07-06T00:08:07Z</dcterms:modified>
</cp:coreProperties>
</file>